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3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10"/>
    <p:restoredTop sz="94681"/>
  </p:normalViewPr>
  <p:slideViewPr>
    <p:cSldViewPr snapToGrid="0" snapToObjects="1">
      <p:cViewPr varScale="1">
        <p:scale>
          <a:sx n="85" d="100"/>
          <a:sy n="85" d="100"/>
        </p:scale>
        <p:origin x="-736" y="-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Shape 100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Shape 126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Shape 34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Shape 41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hape 135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 descr="Component Detail"/>
          <p:cNvPicPr preferRelativeResize="0"/>
          <p:nvPr/>
        </p:nvPicPr>
        <p:blipFill rotWithShape="1">
          <a:blip r:embed="rId4">
            <a:alphaModFix/>
          </a:blip>
          <a:srcRect t="3655" b="20500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 descr="Portrait-oriented black smaptphone"/>
          <p:cNvPicPr preferRelativeResize="0"/>
          <p:nvPr/>
        </p:nvPicPr>
        <p:blipFill rotWithShape="1">
          <a:blip r:embed="rId5">
            <a:alphaModFix/>
          </a:blip>
          <a:srcRect r="1998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sp>
        <p:nvSpPr>
          <p:cNvPr id="138" name="Shape 13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Collaborative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Filtering</a:t>
            </a:r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subTitle" idx="1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Group3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Wanting Cui(wc2619)</a:t>
            </a:r>
            <a:br>
              <a:rPr lang="en" sz="1200"/>
            </a:br>
            <a:r>
              <a:rPr lang="en" sz="1200"/>
              <a:t>Peifeng Hong(ph2534)</a:t>
            </a:r>
            <a:br>
              <a:rPr lang="en" sz="1200"/>
            </a:br>
            <a:r>
              <a:rPr lang="en" sz="1200"/>
              <a:t>Wenshan Wang(ww2468)</a:t>
            </a:r>
            <a:br>
              <a:rPr lang="en" sz="1200"/>
            </a:br>
            <a:r>
              <a:rPr lang="en" sz="1200"/>
              <a:t>Fan Yan(fy2232)</a:t>
            </a:r>
            <a:br>
              <a:rPr lang="en" sz="1200"/>
            </a:br>
            <a:r>
              <a:rPr lang="en" sz="1200"/>
              <a:t>Sitong Chen(sc4283)</a:t>
            </a:r>
            <a:endParaRPr sz="1200"/>
          </a:p>
        </p:txBody>
      </p:sp>
      <p:pic>
        <p:nvPicPr>
          <p:cNvPr id="140" name="Shape 140" descr="Mobile View"/>
          <p:cNvPicPr preferRelativeResize="0"/>
          <p:nvPr/>
        </p:nvPicPr>
        <p:blipFill rotWithShape="1">
          <a:blip r:embed="rId6">
            <a:alphaModFix/>
          </a:blip>
          <a:srcRect l="-384" r="23473" b="16352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For movie dataset,  the MAE using the simrank with bestn</a:t>
            </a:r>
            <a:endParaRPr/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7424" y="2466524"/>
            <a:ext cx="2815750" cy="24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Shape 1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6774" y="2466526"/>
            <a:ext cx="2883224" cy="24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movie dataset, the MAE using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vector vimilarity weight with bestn</a:t>
            </a:r>
            <a:endParaRPr/>
          </a:p>
        </p:txBody>
      </p:sp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225" y="1374600"/>
            <a:ext cx="4012652" cy="344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MS dataset, the rankscore using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msd weight with bestn</a:t>
            </a:r>
            <a:endParaRPr/>
          </a:p>
        </p:txBody>
      </p:sp>
      <p:pic>
        <p:nvPicPr>
          <p:cNvPr id="213" name="Shape 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948" y="1008575"/>
            <a:ext cx="4837744" cy="382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distribution of weights                               			The distribution of msd weight</a:t>
            </a:r>
            <a:endParaRPr/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525" y="2599825"/>
            <a:ext cx="3087549" cy="231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Shape 2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3900" y="2429326"/>
            <a:ext cx="3043524" cy="248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MS dataset, the rankscore using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MSD weight with threshold</a:t>
            </a:r>
            <a:endParaRPr/>
          </a:p>
        </p:txBody>
      </p:sp>
      <p:pic>
        <p:nvPicPr>
          <p:cNvPr id="228" name="Shape 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7648" y="1418975"/>
            <a:ext cx="4264051" cy="337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729450" y="20424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movie dataset, the MAE using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vector similarity weight with threshold</a:t>
            </a:r>
            <a:endParaRPr/>
          </a:p>
        </p:txBody>
      </p:sp>
      <p:pic>
        <p:nvPicPr>
          <p:cNvPr id="235" name="Shape 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5754" y="1505362"/>
            <a:ext cx="4217650" cy="333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 conclusion</a:t>
            </a:r>
            <a:endParaRPr/>
          </a:p>
        </p:txBody>
      </p:sp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found that , as the N increase, the evaluation become better.  The threshold increase,the evaluation become worse.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reason: larger coverage of user increase the effectiveness of prediction.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 for cluster model</a:t>
            </a:r>
            <a:endParaRPr/>
          </a:p>
        </p:txBody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729450" y="20424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MS dataset, the rankscore using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Cluster model  with different C</a:t>
            </a:r>
            <a:endParaRPr/>
          </a:p>
        </p:txBody>
      </p:sp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2275" y="1987675"/>
            <a:ext cx="3656231" cy="289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>
                <a:solidFill>
                  <a:schemeClr val="lt1"/>
                </a:solidFill>
              </a:rPr>
              <a:t>1</a:t>
            </a:r>
            <a:endParaRPr sz="700" b="1">
              <a:solidFill>
                <a:schemeClr val="lt1"/>
              </a:solidFill>
            </a:endParaRPr>
          </a:p>
        </p:txBody>
      </p:sp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55" name="Shape 255"/>
          <p:cNvSpPr txBox="1">
            <a:spLocks noGrp="1"/>
          </p:cNvSpPr>
          <p:nvPr>
            <p:ph type="subTitle" idx="1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For movie dataset, we use MAE to evaluate the effectiveness of prediction.</a:t>
            </a:r>
            <a:endParaRPr sz="130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307119993"/>
              </p:ext>
            </p:extLst>
          </p:nvPr>
        </p:nvGraphicFramePr>
        <p:xfrm>
          <a:off x="4767108" y="1692819"/>
          <a:ext cx="3781517" cy="1026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61054"/>
                <a:gridCol w="713240"/>
                <a:gridCol w="645953"/>
                <a:gridCol w="861270"/>
              </a:tblGrid>
              <a:tr h="147469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Movie Data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vector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msd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simrank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best parameter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n=10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n=60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u="none" strike="noStrike" dirty="0">
                          <a:effectLst/>
                        </a:rPr>
                        <a:t>n=20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>
                          <a:effectLst/>
                        </a:rPr>
                        <a:t>1.03</a:t>
                      </a:r>
                      <a:endParaRPr lang="nb-NO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 dirty="0">
                          <a:effectLst/>
                        </a:rPr>
                        <a:t>0.96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 dirty="0">
                          <a:effectLst/>
                        </a:rPr>
                        <a:t>1.08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4767108" y="1318650"/>
            <a:ext cx="1921809" cy="312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mtClean="0"/>
              <a:t>Memory-based 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 dirty="0">
                <a:solidFill>
                  <a:schemeClr val="lt1"/>
                </a:solidFill>
              </a:rPr>
              <a:t>1</a:t>
            </a:r>
            <a:endParaRPr sz="700" b="1" dirty="0">
              <a:solidFill>
                <a:schemeClr val="lt1"/>
              </a:solidFill>
            </a:endParaRPr>
          </a:p>
        </p:txBody>
      </p:sp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62" name="Shape 262"/>
          <p:cNvSpPr txBox="1">
            <a:spLocks noGrp="1"/>
          </p:cNvSpPr>
          <p:nvPr>
            <p:ph type="subTitle" idx="1"/>
          </p:nvPr>
        </p:nvSpPr>
        <p:spPr>
          <a:xfrm>
            <a:off x="730000" y="325007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For MS dataset, we use Rankscore to evaluate the effectiveness of prediction.</a:t>
            </a:r>
            <a:endParaRPr sz="130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8013541"/>
              </p:ext>
            </p:extLst>
          </p:nvPr>
        </p:nvGraphicFramePr>
        <p:xfrm>
          <a:off x="4810683" y="1200330"/>
          <a:ext cx="3929903" cy="1026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01003"/>
                <a:gridCol w="1114450"/>
                <a:gridCol w="1114450"/>
              </a:tblGrid>
              <a:tr h="20320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MS Data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 dirty="0">
                          <a:effectLst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vector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msd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best parameter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thres</a:t>
                      </a:r>
                      <a:r>
                        <a:rPr lang="en-US" sz="1600" u="none" strike="noStrike" dirty="0">
                          <a:effectLst/>
                        </a:rPr>
                        <a:t>=0.1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thres=0.6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ranked score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 dirty="0">
                          <a:effectLst/>
                        </a:rPr>
                        <a:t>45.9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 dirty="0">
                          <a:effectLst/>
                        </a:rPr>
                        <a:t>47.5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539597473"/>
              </p:ext>
            </p:extLst>
          </p:nvPr>
        </p:nvGraphicFramePr>
        <p:xfrm>
          <a:off x="4810682" y="3005850"/>
          <a:ext cx="2818280" cy="1026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02711"/>
                <a:gridCol w="1115569"/>
              </a:tblGrid>
              <a:tr h="2032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MS Data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600" u="none" strike="noStrike" dirty="0">
                          <a:effectLst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cluster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best parameter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C=4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ranked score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u="none" strike="noStrike" dirty="0">
                          <a:effectLst/>
                        </a:rPr>
                        <a:t>41.3</a:t>
                      </a:r>
                      <a:endParaRPr lang="nb-NO" sz="16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4810683" y="883128"/>
            <a:ext cx="1921809" cy="312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mtClean="0"/>
              <a:t>Memory-based 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4810682" y="2670877"/>
            <a:ext cx="1921809" cy="312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Model-based 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ubTitle" idx="4294967295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rgbClr val="FFFFFF"/>
                </a:solidFill>
              </a:rPr>
              <a:t>Overview</a:t>
            </a:r>
            <a:endParaRPr sz="1600" u="sng" dirty="0">
              <a:solidFill>
                <a:srgbClr val="FFFFFF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rgbClr val="FFFFFF"/>
                </a:solidFill>
              </a:rPr>
              <a:t>Parameter</a:t>
            </a:r>
            <a:endParaRPr sz="1600" dirty="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rgbClr val="FFFFFF"/>
                </a:solidFill>
              </a:rPr>
              <a:t>Evaluation</a:t>
            </a:r>
            <a:endParaRPr sz="1600" u="sng" dirty="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600" u="sng" dirty="0" smtClean="0">
                <a:solidFill>
                  <a:srgbClr val="FFFFFF"/>
                </a:solidFill>
              </a:rPr>
              <a:t>Q &amp; A</a:t>
            </a:r>
            <a:endParaRPr sz="1600" dirty="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0" lvl="0" indent="45720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Q&amp;A</a:t>
            </a:r>
            <a:endParaRPr sz="6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673100" y="1313325"/>
            <a:ext cx="7688400" cy="31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Technique used by recommender systems -- by wiki</a:t>
            </a:r>
            <a:endParaRPr sz="18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Why? To reduce information overload</a:t>
            </a:r>
            <a:endParaRPr sz="18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Make a quick and effective prediction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Memory-based </a:t>
            </a:r>
            <a:r>
              <a:rPr lang="en">
                <a:solidFill>
                  <a:schemeClr val="lt1"/>
                </a:solidFill>
              </a:rPr>
              <a:t>Algorithms</a:t>
            </a:r>
            <a:endParaRPr/>
          </a:p>
        </p:txBody>
      </p:sp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Compute Similarity (weight)</a:t>
            </a:r>
            <a:endParaRPr sz="1600" b="1">
              <a:solidFill>
                <a:schemeClr val="dk1"/>
              </a:solidFill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Vector Similarity 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cosine of two vectors in the high-dimension space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1825" y="3191875"/>
            <a:ext cx="2337626" cy="164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Memory-based </a:t>
            </a:r>
            <a:r>
              <a:rPr lang="en">
                <a:solidFill>
                  <a:schemeClr val="lt1"/>
                </a:solidFill>
              </a:rPr>
              <a:t>Algorithms</a:t>
            </a:r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Compute Similarity (weight)</a:t>
            </a: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Mean difference error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Euclidean distance of two vectors in the high-dimension space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2325" y="3222075"/>
            <a:ext cx="3417292" cy="183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Memory-based Algorithms</a:t>
            </a:r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Compute Similarity (weight)</a:t>
            </a: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Simrank 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Using the similarity of in-neighbor and out-neighbor to evaluate the similarity of user.If the users have  similar votes, they will be regarded as same kind of people. And the similarity of items is used.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Memory-based Algorithms</a:t>
            </a:r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Compute Similarity (weight)</a:t>
            </a: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4213" y="1916575"/>
            <a:ext cx="3239174" cy="296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Memory-based Algorithms</a:t>
            </a:r>
            <a:endParaRPr>
              <a:solidFill>
                <a:schemeClr val="lt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Shape 185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Selecting Neighbor</a:t>
            </a: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Bestn &amp; threshold &amp; combined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Bestn method uses a certain amount of user to make prediction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Threshld method set a bound for the similarity weight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Model-based Algorithms</a:t>
            </a:r>
            <a:endParaRPr>
              <a:solidFill>
                <a:schemeClr val="lt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1" name="Shape 19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Cluster Model</a:t>
            </a:r>
            <a:endParaRPr sz="1600" b="1">
              <a:solidFill>
                <a:schemeClr val="dk1"/>
              </a:solidFill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Assume a certain type of users</a:t>
            </a:r>
            <a:endParaRPr/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Each type of user has a certain  preference on the movie and give similar vote</a:t>
            </a:r>
            <a:endParaRPr/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Using EM algorithm</a:t>
            </a:r>
            <a:endParaRPr/>
          </a:p>
          <a:p>
            <a:pPr marL="0" lvl="0" indent="0">
              <a:spcBef>
                <a:spcPts val="10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376</Words>
  <Application>Microsoft Macintosh PowerPoint</Application>
  <PresentationFormat>全屏显示(16:9)</PresentationFormat>
  <Paragraphs>110</Paragraphs>
  <Slides>20</Slides>
  <Notes>20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1" baseType="lpstr">
      <vt:lpstr>Streamline</vt:lpstr>
      <vt:lpstr>Collaborative Filtering</vt:lpstr>
      <vt:lpstr>Outline</vt:lpstr>
      <vt:lpstr>Overview  Technique used by recommender systems -- by wiki  Why? To reduce information overload  Make a quick and effective prediction</vt:lpstr>
      <vt:lpstr>Memory-based Algorithms</vt:lpstr>
      <vt:lpstr>Memory-based Algorithms</vt:lpstr>
      <vt:lpstr>Memory-based Algorithms</vt:lpstr>
      <vt:lpstr>Memory-based Algorithms</vt:lpstr>
      <vt:lpstr>Memory-based Algorithms </vt:lpstr>
      <vt:lpstr>Model-based Algorithms </vt:lpstr>
      <vt:lpstr>Parameter</vt:lpstr>
      <vt:lpstr>Parameter</vt:lpstr>
      <vt:lpstr>Parameter</vt:lpstr>
      <vt:lpstr>Parameter</vt:lpstr>
      <vt:lpstr>Parameter</vt:lpstr>
      <vt:lpstr>Parameter</vt:lpstr>
      <vt:lpstr>Parameter conclusion</vt:lpstr>
      <vt:lpstr>Parameter for cluster model</vt:lpstr>
      <vt:lpstr>Evaluation </vt:lpstr>
      <vt:lpstr>Evaluation </vt:lpstr>
      <vt:lpstr>Q&amp;A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Collaborative Filtering</dc:title>
  <cp:lastModifiedBy>Wanting</cp:lastModifiedBy>
  <cp:revision>3</cp:revision>
  <dcterms:modified xsi:type="dcterms:W3CDTF">2018-04-18T22:14:29Z</dcterms:modified>
</cp:coreProperties>
</file>